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3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A1505-54F0-F14F-BB7B-DE31A9DC7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19239-81DB-8E48-B8C1-BF48D91B1B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5AB18-CF42-2E45-AFCE-CA1E7F432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08FD2-4C12-4D43-A6CA-D30EAF387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5EEAC-12CA-E94B-8332-2CF9A4BFD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27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253D4-A434-404D-BF66-ACD7E1445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A334E-D598-1A45-B139-E0E4118FB8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10A41-5612-C741-AEAB-23C2FAD9C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3649F-4C6A-3F4A-9756-3386F46AE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1F760-A8E6-B44D-A5D0-8DB2117C8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0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CF1CDA-F5DA-6840-A712-57AC88D04E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078F83-EF3E-934E-9ADE-E661A4D7C3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7B2CB-21AA-CB46-BBB8-3A0C0209E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58105-8242-9E4A-9B71-491857B62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68001-03C2-A642-A2F8-B2FD5B8AD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63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6BF52-1520-B64E-B798-029F945F4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C3F02-CE9C-BB45-8E8A-A3066343A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E6BDE-998E-4E4D-AA94-CE2AC8469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298E-CD52-8B4F-980E-E54B24BE1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DF4C3-7660-5E4D-89CA-19E2387BB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58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07D0-E88B-1744-B4D0-AA7241E46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5E79B-7201-354D-A302-3242BFA68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C9EDD-0B55-1C4B-A09F-DB49322C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C5578-663A-364B-811B-49FD85631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C3ABA-95CB-BA47-81A5-2FDF44464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517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29E8D-8A18-2246-B77C-A000CBFD9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5D185-AF2E-D04B-980E-35339C853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4717A2-1956-F246-B27A-475B3A9E6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529E8-1AE4-8040-ADBE-6BA8BB948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CA191-D1EF-F847-B7D6-8CB772ACA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6AD652-D51D-724F-9F82-0C3452D03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58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8E962-619C-CB40-879D-1FDCCA162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C5FA8-507B-3746-9114-635874B38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90D0C8-EB09-7849-A9FD-56BEDEE09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478034-36A6-4049-B638-B6D7987B64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909C93-13C2-1D43-AA2D-107C1BE12F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197147-C2A7-434A-8E2C-1C850CB68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3DA867-83DB-694B-B1E1-13F56AE98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20E51-499E-184B-9381-2A81D9EFF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86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7AC5C-F865-E34E-A060-D5F7DB611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66F472-A03C-FE4E-8D60-36DCFBC8D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E17298-E387-4A46-A034-DD5C8A63B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4CA113-5981-974E-8333-6CD62EB1E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6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3512D-D7ED-E74F-A88D-1D35F0CB0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0DA207-3D29-2E43-B7DD-5B13CDD53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B060D2-7DB8-3B45-9C2C-EACA12A77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487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731DD-1438-8542-9C71-2F732304F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027EE-F5C2-DD4C-AE71-DCA158B16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6B276-C7B0-BB4F-9D87-245507D09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172FC-9948-B542-B381-76D727A36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2C9AA-D72D-DE40-96FB-6A8B49733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81E89-89CA-D64F-93E7-36F0F943B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778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859C9-8DFF-9A4F-A988-489F097EA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D1EF32-EE09-C44E-87E3-353A02A07E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266CC-ACD2-9345-BC4A-5440B47699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517828-4401-C24C-9C73-D30AA3CDC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984DCA-437E-6E44-AF45-E0ECC8319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7EC348-4BA6-DE4A-97DD-4E2022C6F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047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C2E08E-E620-4549-8FBE-CD0B52ECD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299CC-1B19-E244-8020-1DD859590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624BF-E796-0A4D-95A3-3AA445188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E3114-8A97-614A-89D5-85F3DCD0319F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5C58F-50EC-704E-A9AF-07BB54FEF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43ACC-6059-6846-B168-370A1FC5C4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8B1E4-889E-9549-9CEE-13C9A8FA0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21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Cartoon_cloud.sv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D4BE8-6079-5348-BBA2-16E16E4D66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Kubernetes Demystified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C78AF7-D0A2-1D4A-8320-AE9DC898E0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practical guide</a:t>
            </a:r>
          </a:p>
        </p:txBody>
      </p:sp>
    </p:spTree>
    <p:extLst>
      <p:ext uri="{BB962C8B-B14F-4D97-AF65-F5344CB8AC3E}">
        <p14:creationId xmlns:p14="http://schemas.microsoft.com/office/powerpoint/2010/main" val="651882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E0364-F530-2547-89C6-17982D5DA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 a minute…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24F07-2142-CC47-BB4D-D478AECA5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211" y="1326065"/>
            <a:ext cx="10515600" cy="96700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pods are getting created and destroyed, how can we communicate with them consistently?  Each pod has its own IP address…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11459B-E29B-984B-8137-321662FE4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0292"/>
            <a:ext cx="12192000" cy="1257416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37B928A8-D6CD-144E-948D-0B95B392464A}"/>
              </a:ext>
            </a:extLst>
          </p:cNvPr>
          <p:cNvSpPr/>
          <p:nvPr/>
        </p:nvSpPr>
        <p:spPr>
          <a:xfrm>
            <a:off x="5511114" y="3200401"/>
            <a:ext cx="1210962" cy="97618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5995C807-531D-0442-B73B-9F5BFE4ED0DB}"/>
              </a:ext>
            </a:extLst>
          </p:cNvPr>
          <p:cNvSpPr/>
          <p:nvPr/>
        </p:nvSpPr>
        <p:spPr>
          <a:xfrm>
            <a:off x="4633784" y="2681414"/>
            <a:ext cx="1462216" cy="65874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6D6F74-15D5-6644-855B-A7CA42BF89D7}"/>
              </a:ext>
            </a:extLst>
          </p:cNvPr>
          <p:cNvSpPr txBox="1"/>
          <p:nvPr/>
        </p:nvSpPr>
        <p:spPr>
          <a:xfrm>
            <a:off x="838200" y="4386649"/>
            <a:ext cx="5735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the RS creates a new pod, it gives it a new IP address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AD301B-AC6E-AE48-A133-BE6678E0B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5081091"/>
            <a:ext cx="11074400" cy="749300"/>
          </a:xfrm>
          <a:prstGeom prst="rect">
            <a:avLst/>
          </a:prstGeom>
        </p:spPr>
      </p:pic>
      <p:sp>
        <p:nvSpPr>
          <p:cNvPr id="11" name="Frame 10">
            <a:extLst>
              <a:ext uri="{FF2B5EF4-FFF2-40B4-BE49-F238E27FC236}">
                <a16:creationId xmlns:a16="http://schemas.microsoft.com/office/drawing/2014/main" id="{B203A990-90FE-4249-ADCF-B60ED23FB1B2}"/>
              </a:ext>
            </a:extLst>
          </p:cNvPr>
          <p:cNvSpPr/>
          <p:nvPr/>
        </p:nvSpPr>
        <p:spPr>
          <a:xfrm>
            <a:off x="5490519" y="4946022"/>
            <a:ext cx="1210962" cy="97618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F819EB-FA40-E644-8638-D36E4DEE2CB9}"/>
              </a:ext>
            </a:extLst>
          </p:cNvPr>
          <p:cNvSpPr txBox="1"/>
          <p:nvPr/>
        </p:nvSpPr>
        <p:spPr>
          <a:xfrm>
            <a:off x="492211" y="6155501"/>
            <a:ext cx="731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 how can we communicate with pods when their addresses are changing?</a:t>
            </a:r>
          </a:p>
        </p:txBody>
      </p:sp>
    </p:spTree>
    <p:extLst>
      <p:ext uri="{BB962C8B-B14F-4D97-AF65-F5344CB8AC3E}">
        <p14:creationId xmlns:p14="http://schemas.microsoft.com/office/powerpoint/2010/main" val="3435710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948BB-B4D3-A541-822F-4EE77D4E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to the rescue!</a:t>
            </a:r>
          </a:p>
        </p:txBody>
      </p:sp>
      <p:pic>
        <p:nvPicPr>
          <p:cNvPr id="5" name="Graphic 4" descr="Life ring outline">
            <a:extLst>
              <a:ext uri="{FF2B5EF4-FFF2-40B4-BE49-F238E27FC236}">
                <a16:creationId xmlns:a16="http://schemas.microsoft.com/office/drawing/2014/main" id="{46D1DF42-F1AB-8E4A-8862-4AFEEFE43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54595" y="2971800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A8E497-5C4E-4247-A428-C12FF17227F5}"/>
              </a:ext>
            </a:extLst>
          </p:cNvPr>
          <p:cNvSpPr txBox="1"/>
          <p:nvPr/>
        </p:nvSpPr>
        <p:spPr>
          <a:xfrm>
            <a:off x="5204059" y="4013887"/>
            <a:ext cx="14378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Service IP </a:t>
            </a:r>
          </a:p>
          <a:p>
            <a:r>
              <a:rPr lang="en-US" dirty="0"/>
              <a:t>Addresses </a:t>
            </a:r>
          </a:p>
          <a:p>
            <a:r>
              <a:rPr lang="en-US" dirty="0"/>
              <a:t>don’t Change</a:t>
            </a:r>
          </a:p>
        </p:txBody>
      </p:sp>
      <p:pic>
        <p:nvPicPr>
          <p:cNvPr id="11" name="Graphic 10" descr="Man outline">
            <a:extLst>
              <a:ext uri="{FF2B5EF4-FFF2-40B4-BE49-F238E27FC236}">
                <a16:creationId xmlns:a16="http://schemas.microsoft.com/office/drawing/2014/main" id="{18F47C37-BAF7-B144-8854-F09E01111C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51805" y="1574393"/>
            <a:ext cx="914400" cy="914400"/>
          </a:xfrm>
          <a:prstGeom prst="rect">
            <a:avLst/>
          </a:prstGeom>
        </p:spPr>
      </p:pic>
      <p:pic>
        <p:nvPicPr>
          <p:cNvPr id="12" name="Graphic 11" descr="Man outline">
            <a:extLst>
              <a:ext uri="{FF2B5EF4-FFF2-40B4-BE49-F238E27FC236}">
                <a16:creationId xmlns:a16="http://schemas.microsoft.com/office/drawing/2014/main" id="{C44E7910-5A1D-164A-BCC2-1390920350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08324" y="3198341"/>
            <a:ext cx="914400" cy="914400"/>
          </a:xfrm>
          <a:prstGeom prst="rect">
            <a:avLst/>
          </a:prstGeom>
        </p:spPr>
      </p:pic>
      <p:pic>
        <p:nvPicPr>
          <p:cNvPr id="13" name="Graphic 12" descr="Man outline">
            <a:extLst>
              <a:ext uri="{FF2B5EF4-FFF2-40B4-BE49-F238E27FC236}">
                <a16:creationId xmlns:a16="http://schemas.microsoft.com/office/drawing/2014/main" id="{60DAD96D-BF9E-BA43-8738-8C780CF839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45593" y="2092411"/>
            <a:ext cx="914400" cy="914400"/>
          </a:xfrm>
          <a:prstGeom prst="rect">
            <a:avLst/>
          </a:prstGeom>
        </p:spPr>
      </p:pic>
      <p:pic>
        <p:nvPicPr>
          <p:cNvPr id="14" name="Graphic 13" descr="Man outline">
            <a:extLst>
              <a:ext uri="{FF2B5EF4-FFF2-40B4-BE49-F238E27FC236}">
                <a16:creationId xmlns:a16="http://schemas.microsoft.com/office/drawing/2014/main" id="{F605A1E6-E5FE-FF4F-8141-0EA9ECDA24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65524" y="4392142"/>
            <a:ext cx="914400" cy="91440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23FB039-FFC0-7147-B7FF-AB2F0A19CD89}"/>
              </a:ext>
            </a:extLst>
          </p:cNvPr>
          <p:cNvCxnSpPr>
            <a:cxnSpLocks/>
          </p:cNvCxnSpPr>
          <p:nvPr/>
        </p:nvCxnSpPr>
        <p:spPr>
          <a:xfrm>
            <a:off x="2842054" y="3411024"/>
            <a:ext cx="2372497" cy="17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E357CA4-573B-A245-B77F-76B972C190A8}"/>
              </a:ext>
            </a:extLst>
          </p:cNvPr>
          <p:cNvSpPr txBox="1"/>
          <p:nvPr/>
        </p:nvSpPr>
        <p:spPr>
          <a:xfrm>
            <a:off x="3657600" y="3041692"/>
            <a:ext cx="1034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97657BA-494B-BF42-ADAF-C6F6D898CAE1}"/>
              </a:ext>
            </a:extLst>
          </p:cNvPr>
          <p:cNvCxnSpPr>
            <a:cxnSpLocks/>
          </p:cNvCxnSpPr>
          <p:nvPr/>
        </p:nvCxnSpPr>
        <p:spPr>
          <a:xfrm flipV="1">
            <a:off x="6268995" y="2335427"/>
            <a:ext cx="1639329" cy="645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2AFDDC2-1CB6-D048-A916-D7667290F52E}"/>
              </a:ext>
            </a:extLst>
          </p:cNvPr>
          <p:cNvCxnSpPr/>
          <p:nvPr/>
        </p:nvCxnSpPr>
        <p:spPr>
          <a:xfrm>
            <a:off x="6268995" y="3429000"/>
            <a:ext cx="17793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8D12F08-27E2-7B44-8A73-868F119D7EB7}"/>
              </a:ext>
            </a:extLst>
          </p:cNvPr>
          <p:cNvCxnSpPr>
            <a:cxnSpLocks/>
          </p:cNvCxnSpPr>
          <p:nvPr/>
        </p:nvCxnSpPr>
        <p:spPr>
          <a:xfrm>
            <a:off x="6268995" y="3783227"/>
            <a:ext cx="2096529" cy="937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936B2AE-B902-8448-8456-60D10A83122E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6268995" y="2549611"/>
            <a:ext cx="3276598" cy="646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2CC31EE-207C-CB4A-B7F3-1D4ACF3F2B80}"/>
              </a:ext>
            </a:extLst>
          </p:cNvPr>
          <p:cNvSpPr txBox="1"/>
          <p:nvPr/>
        </p:nvSpPr>
        <p:spPr>
          <a:xfrm>
            <a:off x="9300521" y="3528024"/>
            <a:ext cx="27852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service keeps track </a:t>
            </a:r>
          </a:p>
          <a:p>
            <a:r>
              <a:rPr lang="en-US" dirty="0"/>
              <a:t>of the pod IP addresses.  </a:t>
            </a:r>
          </a:p>
          <a:p>
            <a:r>
              <a:rPr lang="en-US" dirty="0"/>
              <a:t>New endpoints are created.</a:t>
            </a:r>
          </a:p>
        </p:txBody>
      </p:sp>
      <p:pic>
        <p:nvPicPr>
          <p:cNvPr id="26" name="Graphic 25" descr="Man outline">
            <a:extLst>
              <a:ext uri="{FF2B5EF4-FFF2-40B4-BE49-F238E27FC236}">
                <a16:creationId xmlns:a16="http://schemas.microsoft.com/office/drawing/2014/main" id="{719927F5-24A4-5E41-AAD0-A552EE37AE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26739" y="2769158"/>
            <a:ext cx="914400" cy="9144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046696D-758F-B648-BFA9-9913EF3A910B}"/>
              </a:ext>
            </a:extLst>
          </p:cNvPr>
          <p:cNvSpPr txBox="1"/>
          <p:nvPr/>
        </p:nvSpPr>
        <p:spPr>
          <a:xfrm>
            <a:off x="345665" y="3929456"/>
            <a:ext cx="44672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 pod makes a request to the service, </a:t>
            </a:r>
          </a:p>
          <a:p>
            <a:r>
              <a:rPr lang="en-US" dirty="0"/>
              <a:t>and the service forwards the request to a pod</a:t>
            </a:r>
          </a:p>
        </p:txBody>
      </p:sp>
    </p:spTree>
    <p:extLst>
      <p:ext uri="{BB962C8B-B14F-4D97-AF65-F5344CB8AC3E}">
        <p14:creationId xmlns:p14="http://schemas.microsoft.com/office/powerpoint/2010/main" val="4242933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BE3FE-2F13-254C-BBF4-B1210193F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70" y="224593"/>
            <a:ext cx="10515600" cy="1325563"/>
          </a:xfrm>
        </p:spPr>
        <p:txBody>
          <a:bodyPr/>
          <a:lstStyle/>
          <a:p>
            <a:r>
              <a:rPr lang="en-US" dirty="0"/>
              <a:t>How do I get info about my cluster?</a:t>
            </a:r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E38D2ED-102F-8043-BCB0-A86F32CE5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856" y="1864789"/>
            <a:ext cx="7573185" cy="46457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E6EBB3-7688-5D42-8D62-D8C4B5D7A152}"/>
              </a:ext>
            </a:extLst>
          </p:cNvPr>
          <p:cNvSpPr txBox="1"/>
          <p:nvPr/>
        </p:nvSpPr>
        <p:spPr>
          <a:xfrm>
            <a:off x="943857" y="1495457"/>
            <a:ext cx="7573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simple answer is an app called Lens -&gt; https://k8slens.dev/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DE28F6-9DBA-D84E-8B27-0FE26B57769C}"/>
              </a:ext>
            </a:extLst>
          </p:cNvPr>
          <p:cNvSpPr/>
          <p:nvPr/>
        </p:nvSpPr>
        <p:spPr>
          <a:xfrm>
            <a:off x="8837351" y="1999570"/>
            <a:ext cx="2863796" cy="206210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There are </a:t>
            </a:r>
          </a:p>
          <a:p>
            <a:pPr algn="ctr"/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other tools too, </a:t>
            </a:r>
          </a:p>
          <a:p>
            <a:pPr algn="ctr"/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but I really </a:t>
            </a:r>
          </a:p>
          <a:p>
            <a:pPr algn="ctr"/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like this one</a:t>
            </a:r>
            <a:endParaRPr lang="en-US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71274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2BEF6-9090-0E46-BBBB-1D93CBB0E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kubectl</a:t>
            </a:r>
            <a:r>
              <a:rPr lang="en-US" dirty="0"/>
              <a:t> is your friend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B8F139-F98A-9F4A-83A4-ADBF94AB4060}"/>
              </a:ext>
            </a:extLst>
          </p:cNvPr>
          <p:cNvSpPr txBox="1"/>
          <p:nvPr/>
        </p:nvSpPr>
        <p:spPr>
          <a:xfrm>
            <a:off x="838200" y="1690688"/>
            <a:ext cx="6189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kubectl</a:t>
            </a:r>
            <a:r>
              <a:rPr lang="en-US" dirty="0"/>
              <a:t> &lt;verb&gt; &lt;resource type&gt; &lt;resource name&gt; &lt;output flags&gt;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DB742E71-A2B8-0244-BD9B-B73ECDB70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3" y="4413778"/>
            <a:ext cx="11837773" cy="22017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C06C73-9F45-6C41-8700-208C8AF4DF70}"/>
              </a:ext>
            </a:extLst>
          </p:cNvPr>
          <p:cNvSpPr txBox="1"/>
          <p:nvPr/>
        </p:nvSpPr>
        <p:spPr>
          <a:xfrm>
            <a:off x="838200" y="2284505"/>
            <a:ext cx="4121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kubectl</a:t>
            </a:r>
            <a:r>
              <a:rPr lang="en-US" dirty="0"/>
              <a:t> get pods –A –show-labels –o wide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58F238-7DD5-F64E-8095-E84FACFC18A3}"/>
              </a:ext>
            </a:extLst>
          </p:cNvPr>
          <p:cNvSpPr/>
          <p:nvPr/>
        </p:nvSpPr>
        <p:spPr>
          <a:xfrm>
            <a:off x="135434" y="2793866"/>
            <a:ext cx="37369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Namespaces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1B4EF16-55FF-394B-9FF0-6D0B856D786D}"/>
              </a:ext>
            </a:extLst>
          </p:cNvPr>
          <p:cNvCxnSpPr/>
          <p:nvPr/>
        </p:nvCxnSpPr>
        <p:spPr>
          <a:xfrm flipH="1">
            <a:off x="407773" y="3806109"/>
            <a:ext cx="111211" cy="518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470F4FB-E296-FB49-8E0C-721FAF115E5E}"/>
              </a:ext>
            </a:extLst>
          </p:cNvPr>
          <p:cNvSpPr/>
          <p:nvPr/>
        </p:nvSpPr>
        <p:spPr>
          <a:xfrm>
            <a:off x="3830677" y="3194817"/>
            <a:ext cx="37374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IP Addresses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44D1E0-4AC9-1942-9553-E24F8EFD805A}"/>
              </a:ext>
            </a:extLst>
          </p:cNvPr>
          <p:cNvCxnSpPr/>
          <p:nvPr/>
        </p:nvCxnSpPr>
        <p:spPr>
          <a:xfrm flipH="1">
            <a:off x="5551112" y="3941905"/>
            <a:ext cx="111211" cy="518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CD84AEB-FEA2-AB4E-8370-C2727456A4CD}"/>
              </a:ext>
            </a:extLst>
          </p:cNvPr>
          <p:cNvSpPr/>
          <p:nvPr/>
        </p:nvSpPr>
        <p:spPr>
          <a:xfrm>
            <a:off x="8820417" y="2381628"/>
            <a:ext cx="19463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Labels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D3169BD-832F-3F4F-98AA-8C962DFEE9B2}"/>
              </a:ext>
            </a:extLst>
          </p:cNvPr>
          <p:cNvCxnSpPr>
            <a:cxnSpLocks/>
          </p:cNvCxnSpPr>
          <p:nvPr/>
        </p:nvCxnSpPr>
        <p:spPr>
          <a:xfrm flipH="1">
            <a:off x="9793600" y="3317315"/>
            <a:ext cx="1" cy="11433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2971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65955-1A98-3C4E-9CF7-53FE2006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293" y="2873885"/>
            <a:ext cx="4005649" cy="636172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kubectl</a:t>
            </a:r>
            <a:r>
              <a:rPr lang="en-US" dirty="0"/>
              <a:t> describe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2C8DE50-0FB0-7248-A5E0-264EB551C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348" y="148280"/>
            <a:ext cx="6838006" cy="65614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CD58AE-A5F3-9949-A513-1344F1F93E2B}"/>
              </a:ext>
            </a:extLst>
          </p:cNvPr>
          <p:cNvSpPr txBox="1"/>
          <p:nvPr/>
        </p:nvSpPr>
        <p:spPr>
          <a:xfrm>
            <a:off x="395416" y="3428999"/>
            <a:ext cx="360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kubectl</a:t>
            </a:r>
            <a:r>
              <a:rPr lang="en-US" dirty="0"/>
              <a:t> describe pod my-pod –n dev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9D6134-58C3-314C-9AA8-887B34D0BD7C}"/>
              </a:ext>
            </a:extLst>
          </p:cNvPr>
          <p:cNvSpPr/>
          <p:nvPr/>
        </p:nvSpPr>
        <p:spPr>
          <a:xfrm>
            <a:off x="197813" y="339135"/>
            <a:ext cx="29179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Metadata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FBAAFC-6839-864B-8361-2B1940305691}"/>
              </a:ext>
            </a:extLst>
          </p:cNvPr>
          <p:cNvSpPr/>
          <p:nvPr/>
        </p:nvSpPr>
        <p:spPr>
          <a:xfrm>
            <a:off x="719762" y="5718117"/>
            <a:ext cx="201798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Events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211D7A-1015-724D-9846-22EEE6118FAD}"/>
              </a:ext>
            </a:extLst>
          </p:cNvPr>
          <p:cNvSpPr/>
          <p:nvPr/>
        </p:nvSpPr>
        <p:spPr>
          <a:xfrm>
            <a:off x="402789" y="4122819"/>
            <a:ext cx="31487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Pod Status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144170-C872-B940-8457-3FBFE3BDE66B}"/>
              </a:ext>
            </a:extLst>
          </p:cNvPr>
          <p:cNvSpPr/>
          <p:nvPr/>
        </p:nvSpPr>
        <p:spPr>
          <a:xfrm>
            <a:off x="128543" y="1148280"/>
            <a:ext cx="32004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Containers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0253D93-C783-5D4F-94E9-A635A16F8A81}"/>
              </a:ext>
            </a:extLst>
          </p:cNvPr>
          <p:cNvCxnSpPr>
            <a:cxnSpLocks/>
          </p:cNvCxnSpPr>
          <p:nvPr/>
        </p:nvCxnSpPr>
        <p:spPr>
          <a:xfrm>
            <a:off x="3218094" y="942190"/>
            <a:ext cx="1182971" cy="107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A5C9A1D-3DB5-A141-8096-F40C090A2A0C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3551536" y="4122819"/>
            <a:ext cx="1341740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4093A6-0A42-C04F-B31B-D3A2E74FD403}"/>
              </a:ext>
            </a:extLst>
          </p:cNvPr>
          <p:cNvCxnSpPr>
            <a:cxnSpLocks/>
          </p:cNvCxnSpPr>
          <p:nvPr/>
        </p:nvCxnSpPr>
        <p:spPr>
          <a:xfrm>
            <a:off x="3405531" y="1765431"/>
            <a:ext cx="1487745" cy="206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4E372C2-0636-5E41-AAEC-B2FD546C30E9}"/>
              </a:ext>
            </a:extLst>
          </p:cNvPr>
          <p:cNvCxnSpPr>
            <a:cxnSpLocks/>
          </p:cNvCxnSpPr>
          <p:nvPr/>
        </p:nvCxnSpPr>
        <p:spPr>
          <a:xfrm flipV="1">
            <a:off x="3037703" y="6354289"/>
            <a:ext cx="185557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8A6FBC7B-72FB-8F43-98C3-363CF4E10993}"/>
              </a:ext>
            </a:extLst>
          </p:cNvPr>
          <p:cNvSpPr/>
          <p:nvPr/>
        </p:nvSpPr>
        <p:spPr>
          <a:xfrm>
            <a:off x="4508156" y="276213"/>
            <a:ext cx="288103" cy="151122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85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5705A-E81C-9848-B084-B7C3E1C66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931508" cy="1325563"/>
          </a:xfrm>
        </p:spPr>
        <p:txBody>
          <a:bodyPr/>
          <a:lstStyle/>
          <a:p>
            <a:r>
              <a:rPr lang="en-US" dirty="0"/>
              <a:t>What types of</a:t>
            </a:r>
            <a:br>
              <a:rPr lang="en-US" dirty="0"/>
            </a:br>
            <a:r>
              <a:rPr lang="en-US" dirty="0"/>
              <a:t> resources exist?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0381A0-3474-A447-9452-532D9127114C}"/>
              </a:ext>
            </a:extLst>
          </p:cNvPr>
          <p:cNvSpPr txBox="1"/>
          <p:nvPr/>
        </p:nvSpPr>
        <p:spPr>
          <a:xfrm>
            <a:off x="838200" y="1859133"/>
            <a:ext cx="28524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kubectl</a:t>
            </a:r>
            <a:r>
              <a:rPr lang="en-US" sz="2400" dirty="0"/>
              <a:t> </a:t>
            </a:r>
            <a:r>
              <a:rPr lang="en-US" sz="2400" dirty="0" err="1"/>
              <a:t>api</a:t>
            </a:r>
            <a:r>
              <a:rPr lang="en-US" sz="2400" dirty="0"/>
              <a:t>-resources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4E484817-5C72-AB49-85CE-3C7986AF5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409" y="658984"/>
            <a:ext cx="6125501" cy="577060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41D4A3-1756-FB4C-9E49-18C9993FDBD2}"/>
              </a:ext>
            </a:extLst>
          </p:cNvPr>
          <p:cNvSpPr/>
          <p:nvPr/>
        </p:nvSpPr>
        <p:spPr>
          <a:xfrm>
            <a:off x="125238" y="2868481"/>
            <a:ext cx="4788042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These shortcuts </a:t>
            </a: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are a real </a:t>
            </a: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timesaver!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80E5045-567B-5945-AECF-BD31AEEA0DAF}"/>
              </a:ext>
            </a:extLst>
          </p:cNvPr>
          <p:cNvCxnSpPr/>
          <p:nvPr/>
        </p:nvCxnSpPr>
        <p:spPr>
          <a:xfrm flipV="1">
            <a:off x="5016843" y="1124465"/>
            <a:ext cx="2162433" cy="21006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73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CB9B1-7444-0A40-8401-C8331516A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pod design patterns - 1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EDC1F8-741C-5C45-A404-61CEF813A48F}"/>
              </a:ext>
            </a:extLst>
          </p:cNvPr>
          <p:cNvSpPr txBox="1"/>
          <p:nvPr/>
        </p:nvSpPr>
        <p:spPr>
          <a:xfrm>
            <a:off x="1087395" y="1690688"/>
            <a:ext cx="1397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Sidecar</a:t>
            </a: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8AECF264-E06E-1D47-A464-15778A8AF305}"/>
              </a:ext>
            </a:extLst>
          </p:cNvPr>
          <p:cNvSpPr/>
          <p:nvPr/>
        </p:nvSpPr>
        <p:spPr>
          <a:xfrm>
            <a:off x="946619" y="2469895"/>
            <a:ext cx="8178539" cy="4003589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3" name="Graphic 12" descr="Box outline">
            <a:extLst>
              <a:ext uri="{FF2B5EF4-FFF2-40B4-BE49-F238E27FC236}">
                <a16:creationId xmlns:a16="http://schemas.microsoft.com/office/drawing/2014/main" id="{83B4630C-EF1B-CA4E-903C-1EA921EA9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1941" y="3054670"/>
            <a:ext cx="2752525" cy="2752525"/>
          </a:xfrm>
          <a:prstGeom prst="rect">
            <a:avLst/>
          </a:prstGeom>
        </p:spPr>
      </p:pic>
      <p:pic>
        <p:nvPicPr>
          <p:cNvPr id="14" name="Graphic 13" descr="Box outline">
            <a:extLst>
              <a:ext uri="{FF2B5EF4-FFF2-40B4-BE49-F238E27FC236}">
                <a16:creationId xmlns:a16="http://schemas.microsoft.com/office/drawing/2014/main" id="{170C1499-BA77-5A4A-967B-B599BBFA2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90291" y="3674517"/>
            <a:ext cx="2059459" cy="205945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03C812-0576-0640-863F-0F200AFF19A2}"/>
              </a:ext>
            </a:extLst>
          </p:cNvPr>
          <p:cNvSpPr txBox="1"/>
          <p:nvPr/>
        </p:nvSpPr>
        <p:spPr>
          <a:xfrm>
            <a:off x="1795564" y="2469895"/>
            <a:ext cx="8290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030FB3-C026-E84A-98AD-B8E01DCB764C}"/>
              </a:ext>
            </a:extLst>
          </p:cNvPr>
          <p:cNvSpPr txBox="1"/>
          <p:nvPr/>
        </p:nvSpPr>
        <p:spPr>
          <a:xfrm>
            <a:off x="1957146" y="5498224"/>
            <a:ext cx="1862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Primary container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08B9FF-92F9-EB41-95B5-92CC39F465D6}"/>
              </a:ext>
            </a:extLst>
          </p:cNvPr>
          <p:cNvSpPr txBox="1"/>
          <p:nvPr/>
        </p:nvSpPr>
        <p:spPr>
          <a:xfrm>
            <a:off x="5639874" y="5498224"/>
            <a:ext cx="2614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Sidecar (helper) 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972A3EF-52FF-E74B-8EA9-6D1F202C27A1}"/>
              </a:ext>
            </a:extLst>
          </p:cNvPr>
          <p:cNvSpPr/>
          <p:nvPr/>
        </p:nvSpPr>
        <p:spPr>
          <a:xfrm>
            <a:off x="9391135" y="3429000"/>
            <a:ext cx="2471351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Within one pod, </a:t>
            </a:r>
          </a:p>
          <a:p>
            <a:pPr algn="ctr"/>
            <a:r>
              <a:rPr 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containers can call each other</a:t>
            </a:r>
          </a:p>
          <a:p>
            <a:pPr algn="ctr"/>
            <a:r>
              <a:rPr 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via localhost:&lt;port&gt;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D61994-B299-B344-8055-A7BD66F4129A}"/>
              </a:ext>
            </a:extLst>
          </p:cNvPr>
          <p:cNvSpPr txBox="1"/>
          <p:nvPr/>
        </p:nvSpPr>
        <p:spPr>
          <a:xfrm rot="1710275">
            <a:off x="3997334" y="4014180"/>
            <a:ext cx="2077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can I help you?</a:t>
            </a:r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CB40DDC3-DD0B-2B45-BA3F-9A414B6C1275}"/>
              </a:ext>
            </a:extLst>
          </p:cNvPr>
          <p:cNvCxnSpPr>
            <a:cxnSpLocks/>
          </p:cNvCxnSpPr>
          <p:nvPr/>
        </p:nvCxnSpPr>
        <p:spPr>
          <a:xfrm rot="10800000">
            <a:off x="4264466" y="4139514"/>
            <a:ext cx="1425826" cy="60471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5F2851CB-431B-8C48-9ECB-7766703B04AF}"/>
              </a:ext>
            </a:extLst>
          </p:cNvPr>
          <p:cNvSpPr/>
          <p:nvPr/>
        </p:nvSpPr>
        <p:spPr>
          <a:xfrm>
            <a:off x="4829788" y="3404812"/>
            <a:ext cx="3658187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 can be a REST endpoint for you!</a:t>
            </a:r>
          </a:p>
        </p:txBody>
      </p:sp>
    </p:spTree>
    <p:extLst>
      <p:ext uri="{BB962C8B-B14F-4D97-AF65-F5344CB8AC3E}">
        <p14:creationId xmlns:p14="http://schemas.microsoft.com/office/powerpoint/2010/main" val="4278205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CB9B1-7444-0A40-8401-C8331516A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pod design patterns - 2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EDC1F8-741C-5C45-A404-61CEF813A48F}"/>
              </a:ext>
            </a:extLst>
          </p:cNvPr>
          <p:cNvSpPr txBox="1"/>
          <p:nvPr/>
        </p:nvSpPr>
        <p:spPr>
          <a:xfrm>
            <a:off x="1087395" y="1690688"/>
            <a:ext cx="22573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Ambassador</a:t>
            </a: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8AECF264-E06E-1D47-A464-15778A8AF305}"/>
              </a:ext>
            </a:extLst>
          </p:cNvPr>
          <p:cNvSpPr/>
          <p:nvPr/>
        </p:nvSpPr>
        <p:spPr>
          <a:xfrm>
            <a:off x="946619" y="2469895"/>
            <a:ext cx="8178539" cy="4003589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3" name="Graphic 12" descr="Box outline">
            <a:extLst>
              <a:ext uri="{FF2B5EF4-FFF2-40B4-BE49-F238E27FC236}">
                <a16:creationId xmlns:a16="http://schemas.microsoft.com/office/drawing/2014/main" id="{83B4630C-EF1B-CA4E-903C-1EA921EA9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1941" y="3054670"/>
            <a:ext cx="2752525" cy="2752525"/>
          </a:xfrm>
          <a:prstGeom prst="rect">
            <a:avLst/>
          </a:prstGeom>
        </p:spPr>
      </p:pic>
      <p:pic>
        <p:nvPicPr>
          <p:cNvPr id="14" name="Graphic 13" descr="Box outline">
            <a:extLst>
              <a:ext uri="{FF2B5EF4-FFF2-40B4-BE49-F238E27FC236}">
                <a16:creationId xmlns:a16="http://schemas.microsoft.com/office/drawing/2014/main" id="{170C1499-BA77-5A4A-967B-B599BBFA2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90291" y="3674517"/>
            <a:ext cx="2059459" cy="205945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03C812-0576-0640-863F-0F200AFF19A2}"/>
              </a:ext>
            </a:extLst>
          </p:cNvPr>
          <p:cNvSpPr txBox="1"/>
          <p:nvPr/>
        </p:nvSpPr>
        <p:spPr>
          <a:xfrm>
            <a:off x="1795564" y="2469895"/>
            <a:ext cx="8290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030FB3-C026-E84A-98AD-B8E01DCB764C}"/>
              </a:ext>
            </a:extLst>
          </p:cNvPr>
          <p:cNvSpPr txBox="1"/>
          <p:nvPr/>
        </p:nvSpPr>
        <p:spPr>
          <a:xfrm>
            <a:off x="1957146" y="5498224"/>
            <a:ext cx="1862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Primary container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08B9FF-92F9-EB41-95B5-92CC39F465D6}"/>
              </a:ext>
            </a:extLst>
          </p:cNvPr>
          <p:cNvSpPr txBox="1"/>
          <p:nvPr/>
        </p:nvSpPr>
        <p:spPr>
          <a:xfrm>
            <a:off x="5639874" y="5498224"/>
            <a:ext cx="2293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Ambassador container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D61994-B299-B344-8055-A7BD66F4129A}"/>
              </a:ext>
            </a:extLst>
          </p:cNvPr>
          <p:cNvSpPr txBox="1"/>
          <p:nvPr/>
        </p:nvSpPr>
        <p:spPr>
          <a:xfrm rot="20493768">
            <a:off x="4192351" y="3582545"/>
            <a:ext cx="2628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Let me help with </a:t>
            </a:r>
          </a:p>
          <a:p>
            <a:r>
              <a:rPr lang="en-US" dirty="0"/>
              <a:t>outbound communication</a:t>
            </a:r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CB40DDC3-DD0B-2B45-BA3F-9A414B6C1275}"/>
              </a:ext>
            </a:extLst>
          </p:cNvPr>
          <p:cNvCxnSpPr>
            <a:cxnSpLocks/>
          </p:cNvCxnSpPr>
          <p:nvPr/>
        </p:nvCxnSpPr>
        <p:spPr>
          <a:xfrm flipV="1">
            <a:off x="4239256" y="4572000"/>
            <a:ext cx="1451037" cy="23426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Arrow 5">
            <a:extLst>
              <a:ext uri="{FF2B5EF4-FFF2-40B4-BE49-F238E27FC236}">
                <a16:creationId xmlns:a16="http://schemas.microsoft.com/office/drawing/2014/main" id="{1676D52B-168C-314B-8AE8-24ED932D6433}"/>
              </a:ext>
            </a:extLst>
          </p:cNvPr>
          <p:cNvSpPr/>
          <p:nvPr/>
        </p:nvSpPr>
        <p:spPr>
          <a:xfrm>
            <a:off x="7933643" y="3880022"/>
            <a:ext cx="1667557" cy="55091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Cloud outline">
            <a:extLst>
              <a:ext uri="{FF2B5EF4-FFF2-40B4-BE49-F238E27FC236}">
                <a16:creationId xmlns:a16="http://schemas.microsoft.com/office/drawing/2014/main" id="{586BB1D5-7BB0-5844-B0A7-FEFED7D04C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52305" y="2525169"/>
            <a:ext cx="2659484" cy="26594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F43435D-ABFF-3D49-B91D-54ABA60CAAE3}"/>
              </a:ext>
            </a:extLst>
          </p:cNvPr>
          <p:cNvSpPr txBox="1"/>
          <p:nvPr/>
        </p:nvSpPr>
        <p:spPr>
          <a:xfrm>
            <a:off x="10096544" y="3895985"/>
            <a:ext cx="157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 Server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CC857D-53CA-E448-9F83-79C959CF356F}"/>
              </a:ext>
            </a:extLst>
          </p:cNvPr>
          <p:cNvSpPr/>
          <p:nvPr/>
        </p:nvSpPr>
        <p:spPr>
          <a:xfrm>
            <a:off x="5243990" y="2043349"/>
            <a:ext cx="485255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 can connect to remot</a:t>
            </a: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 servers for you!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145F31B7-322E-E24D-BFFA-54570F28E0A7}"/>
              </a:ext>
            </a:extLst>
          </p:cNvPr>
          <p:cNvCxnSpPr>
            <a:cxnSpLocks/>
          </p:cNvCxnSpPr>
          <p:nvPr/>
        </p:nvCxnSpPr>
        <p:spPr>
          <a:xfrm rot="10800000" flipV="1">
            <a:off x="3931327" y="5004486"/>
            <a:ext cx="1758964" cy="18016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389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CB9B1-7444-0A40-8401-C8331516A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pod design patterns - 3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EDC1F8-741C-5C45-A404-61CEF813A48F}"/>
              </a:ext>
            </a:extLst>
          </p:cNvPr>
          <p:cNvSpPr txBox="1"/>
          <p:nvPr/>
        </p:nvSpPr>
        <p:spPr>
          <a:xfrm>
            <a:off x="1087395" y="1690688"/>
            <a:ext cx="15297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Adapter</a:t>
            </a: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8AECF264-E06E-1D47-A464-15778A8AF305}"/>
              </a:ext>
            </a:extLst>
          </p:cNvPr>
          <p:cNvSpPr/>
          <p:nvPr/>
        </p:nvSpPr>
        <p:spPr>
          <a:xfrm>
            <a:off x="946619" y="2469895"/>
            <a:ext cx="8178539" cy="4003589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3" name="Graphic 12" descr="Box outline">
            <a:extLst>
              <a:ext uri="{FF2B5EF4-FFF2-40B4-BE49-F238E27FC236}">
                <a16:creationId xmlns:a16="http://schemas.microsoft.com/office/drawing/2014/main" id="{83B4630C-EF1B-CA4E-903C-1EA921EA9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1941" y="3054670"/>
            <a:ext cx="2752525" cy="2752525"/>
          </a:xfrm>
          <a:prstGeom prst="rect">
            <a:avLst/>
          </a:prstGeom>
        </p:spPr>
      </p:pic>
      <p:pic>
        <p:nvPicPr>
          <p:cNvPr id="14" name="Graphic 13" descr="Box outline">
            <a:extLst>
              <a:ext uri="{FF2B5EF4-FFF2-40B4-BE49-F238E27FC236}">
                <a16:creationId xmlns:a16="http://schemas.microsoft.com/office/drawing/2014/main" id="{170C1499-BA77-5A4A-967B-B599BBFA2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90291" y="3674517"/>
            <a:ext cx="2059459" cy="205945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03C812-0576-0640-863F-0F200AFF19A2}"/>
              </a:ext>
            </a:extLst>
          </p:cNvPr>
          <p:cNvSpPr txBox="1"/>
          <p:nvPr/>
        </p:nvSpPr>
        <p:spPr>
          <a:xfrm>
            <a:off x="1795564" y="2469895"/>
            <a:ext cx="8290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030FB3-C026-E84A-98AD-B8E01DCB764C}"/>
              </a:ext>
            </a:extLst>
          </p:cNvPr>
          <p:cNvSpPr txBox="1"/>
          <p:nvPr/>
        </p:nvSpPr>
        <p:spPr>
          <a:xfrm>
            <a:off x="1957146" y="5498224"/>
            <a:ext cx="1862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Primary container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08B9FF-92F9-EB41-95B5-92CC39F465D6}"/>
              </a:ext>
            </a:extLst>
          </p:cNvPr>
          <p:cNvSpPr txBox="1"/>
          <p:nvPr/>
        </p:nvSpPr>
        <p:spPr>
          <a:xfrm>
            <a:off x="5639874" y="5498224"/>
            <a:ext cx="1886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Adapter container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D61994-B299-B344-8055-A7BD66F4129A}"/>
              </a:ext>
            </a:extLst>
          </p:cNvPr>
          <p:cNvSpPr txBox="1"/>
          <p:nvPr/>
        </p:nvSpPr>
        <p:spPr>
          <a:xfrm rot="801170">
            <a:off x="3780918" y="3459300"/>
            <a:ext cx="2690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can forward the traffic to </a:t>
            </a:r>
          </a:p>
          <a:p>
            <a:r>
              <a:rPr lang="en-US" dirty="0"/>
              <a:t>a port you like better</a:t>
            </a:r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CB40DDC3-DD0B-2B45-BA3F-9A414B6C1275}"/>
              </a:ext>
            </a:extLst>
          </p:cNvPr>
          <p:cNvCxnSpPr>
            <a:cxnSpLocks/>
          </p:cNvCxnSpPr>
          <p:nvPr/>
        </p:nvCxnSpPr>
        <p:spPr>
          <a:xfrm rot="10800000">
            <a:off x="4264467" y="4139515"/>
            <a:ext cx="1592005" cy="33217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5F2851CB-431B-8C48-9ECB-7766703B04AF}"/>
              </a:ext>
            </a:extLst>
          </p:cNvPr>
          <p:cNvSpPr/>
          <p:nvPr/>
        </p:nvSpPr>
        <p:spPr>
          <a:xfrm>
            <a:off x="4890926" y="1664793"/>
            <a:ext cx="3658187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 can expose a port, and then forward incoming traffic to you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CE1169F3-8A3B-2445-8E3C-617ADDF770F5}"/>
              </a:ext>
            </a:extLst>
          </p:cNvPr>
          <p:cNvSpPr/>
          <p:nvPr/>
        </p:nvSpPr>
        <p:spPr>
          <a:xfrm rot="10800000">
            <a:off x="7933643" y="3880022"/>
            <a:ext cx="1667557" cy="55091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Cloud outline">
            <a:extLst>
              <a:ext uri="{FF2B5EF4-FFF2-40B4-BE49-F238E27FC236}">
                <a16:creationId xmlns:a16="http://schemas.microsoft.com/office/drawing/2014/main" id="{2A6A2BA4-C379-F04C-9E67-F52CA53720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04468" y="2618490"/>
            <a:ext cx="2870950" cy="2870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A24428-3521-9A4C-A5D5-87BE11D2F185}"/>
              </a:ext>
            </a:extLst>
          </p:cNvPr>
          <p:cNvSpPr txBox="1"/>
          <p:nvPr/>
        </p:nvSpPr>
        <p:spPr>
          <a:xfrm>
            <a:off x="10051975" y="3955111"/>
            <a:ext cx="1775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Traffic coming in </a:t>
            </a:r>
          </a:p>
          <a:p>
            <a:r>
              <a:rPr lang="en-US" dirty="0"/>
              <a:t>on port 80</a:t>
            </a:r>
          </a:p>
        </p:txBody>
      </p:sp>
    </p:spTree>
    <p:extLst>
      <p:ext uri="{BB962C8B-B14F-4D97-AF65-F5344CB8AC3E}">
        <p14:creationId xmlns:p14="http://schemas.microsoft.com/office/powerpoint/2010/main" val="2901440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57690-DF55-384C-A0BE-C38538B30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Kubernetes?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5F139-6C9C-C844-827E-B089B84B9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Official Definition: A platform for running applications in the cloud</a:t>
            </a:r>
          </a:p>
          <a:p>
            <a:pPr marL="0" indent="0">
              <a:buNone/>
            </a:pPr>
            <a:r>
              <a:rPr lang="en-US" dirty="0"/>
              <a:t>Which means…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It’s a way to host your docker images in the cloud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It provides a way to scale up or down your web site and to load balance the traffic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It auto-magically recovers if something goes wrong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It provides security and resource management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It provides a way to monitor the health of your apps</a:t>
            </a:r>
          </a:p>
        </p:txBody>
      </p:sp>
    </p:spTree>
    <p:extLst>
      <p:ext uri="{BB962C8B-B14F-4D97-AF65-F5344CB8AC3E}">
        <p14:creationId xmlns:p14="http://schemas.microsoft.com/office/powerpoint/2010/main" val="324425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B1D75-0B79-B447-A340-D2BFD4141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cluster?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6B0C2-2439-6C40-9B43-F0C84B125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It’s defined in a cloud (any cloud will do)</a:t>
            </a:r>
          </a:p>
          <a:p>
            <a:pPr marL="0" indent="0">
              <a:buNone/>
            </a:pPr>
            <a:r>
              <a:rPr lang="en-US" dirty="0"/>
              <a:t>Composed of a Master Node</a:t>
            </a:r>
          </a:p>
          <a:p>
            <a:pPr marL="0" indent="0">
              <a:buNone/>
            </a:pPr>
            <a:r>
              <a:rPr lang="en-US" dirty="0"/>
              <a:t>And a few worker nodes</a:t>
            </a:r>
          </a:p>
          <a:p>
            <a:pPr marL="0" indent="0">
              <a:buNone/>
            </a:pPr>
            <a:r>
              <a:rPr lang="en-US" dirty="0"/>
              <a:t>But this can be configured</a:t>
            </a:r>
          </a:p>
          <a:p>
            <a:pPr marL="0" indent="0">
              <a:buNone/>
            </a:pPr>
            <a:r>
              <a:rPr lang="en-US" dirty="0"/>
              <a:t>easily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group of white plates&#10;&#10;Description automatically generated with medium confidence">
            <a:extLst>
              <a:ext uri="{FF2B5EF4-FFF2-40B4-BE49-F238E27FC236}">
                <a16:creationId xmlns:a16="http://schemas.microsoft.com/office/drawing/2014/main" id="{0A335265-7F65-AE49-9FD5-646DA6D38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53913" y="2082037"/>
            <a:ext cx="6299887" cy="409492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6C7BB93-4808-D846-B5B2-FF385AB18FF4}"/>
              </a:ext>
            </a:extLst>
          </p:cNvPr>
          <p:cNvSpPr/>
          <p:nvPr/>
        </p:nvSpPr>
        <p:spPr>
          <a:xfrm>
            <a:off x="5901269" y="3983088"/>
            <a:ext cx="1392195" cy="1433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Worker 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1688019-1ED7-6241-87B2-CF2CE1F8C5B2}"/>
              </a:ext>
            </a:extLst>
          </p:cNvPr>
          <p:cNvSpPr/>
          <p:nvPr/>
        </p:nvSpPr>
        <p:spPr>
          <a:xfrm>
            <a:off x="7366493" y="2960312"/>
            <a:ext cx="1392195" cy="1433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5B683AD-4C57-0C42-B29E-700CF65E7309}"/>
              </a:ext>
            </a:extLst>
          </p:cNvPr>
          <p:cNvSpPr/>
          <p:nvPr/>
        </p:nvSpPr>
        <p:spPr>
          <a:xfrm>
            <a:off x="9012098" y="3818332"/>
            <a:ext cx="1392195" cy="1433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Worker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C0C502-9C59-6D4A-8754-9B0031DC8C4C}"/>
              </a:ext>
            </a:extLst>
          </p:cNvPr>
          <p:cNvSpPr/>
          <p:nvPr/>
        </p:nvSpPr>
        <p:spPr>
          <a:xfrm>
            <a:off x="620344" y="5250167"/>
            <a:ext cx="38150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Pods go here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AA13911-A94F-8840-B0FD-C488F2C1CCAA}"/>
              </a:ext>
            </a:extLst>
          </p:cNvPr>
          <p:cNvSpPr/>
          <p:nvPr/>
        </p:nvSpPr>
        <p:spPr>
          <a:xfrm rot="20120827">
            <a:off x="4651513" y="5251716"/>
            <a:ext cx="1209195" cy="4533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2ED142-1573-5B41-892E-75218D5A0681}"/>
              </a:ext>
            </a:extLst>
          </p:cNvPr>
          <p:cNvSpPr/>
          <p:nvPr/>
        </p:nvSpPr>
        <p:spPr>
          <a:xfrm>
            <a:off x="7865079" y="71299"/>
            <a:ext cx="414812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Cluster Admin</a:t>
            </a:r>
          </a:p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goes here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93DBD2D9-EEEE-9542-88E2-2EACE07D7582}"/>
              </a:ext>
            </a:extLst>
          </p:cNvPr>
          <p:cNvSpPr/>
          <p:nvPr/>
        </p:nvSpPr>
        <p:spPr>
          <a:xfrm rot="6976252">
            <a:off x="8154091" y="2178497"/>
            <a:ext cx="1209195" cy="4533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07577DE-240F-664A-838C-611F54B881FD}"/>
              </a:ext>
            </a:extLst>
          </p:cNvPr>
          <p:cNvSpPr/>
          <p:nvPr/>
        </p:nvSpPr>
        <p:spPr>
          <a:xfrm rot="20706465">
            <a:off x="4639228" y="5434856"/>
            <a:ext cx="4301815" cy="4533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66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1403-291E-D249-8DB6-B48ECB66C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pod?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48124-F53F-A741-ACE6-70D161C04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It’s the most basic cluster building block</a:t>
            </a:r>
          </a:p>
          <a:p>
            <a:pPr marL="0" indent="0">
              <a:buNone/>
            </a:pPr>
            <a:r>
              <a:rPr lang="en-US" dirty="0"/>
              <a:t>It holds containers that hold Docker Images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389FC46-651E-AA43-A7A1-CDC2D7E151F9}"/>
              </a:ext>
            </a:extLst>
          </p:cNvPr>
          <p:cNvSpPr/>
          <p:nvPr/>
        </p:nvSpPr>
        <p:spPr>
          <a:xfrm>
            <a:off x="6315550" y="3402241"/>
            <a:ext cx="5038250" cy="27747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D14FB2-DAEC-A449-A4A9-ABEF8BBBEB89}"/>
              </a:ext>
            </a:extLst>
          </p:cNvPr>
          <p:cNvSpPr txBox="1"/>
          <p:nvPr/>
        </p:nvSpPr>
        <p:spPr>
          <a:xfrm>
            <a:off x="6618957" y="3402241"/>
            <a:ext cx="642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POD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647D301-DA6A-7B48-8F38-4AC5AE57A4DB}"/>
              </a:ext>
            </a:extLst>
          </p:cNvPr>
          <p:cNvSpPr/>
          <p:nvPr/>
        </p:nvSpPr>
        <p:spPr>
          <a:xfrm>
            <a:off x="8245328" y="3720086"/>
            <a:ext cx="2838920" cy="213903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95831F-2B5C-1F40-97CF-1FC5E7507759}"/>
              </a:ext>
            </a:extLst>
          </p:cNvPr>
          <p:cNvSpPr/>
          <p:nvPr/>
        </p:nvSpPr>
        <p:spPr>
          <a:xfrm>
            <a:off x="8900522" y="3888760"/>
            <a:ext cx="1816444" cy="180168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Container: </a:t>
            </a:r>
          </a:p>
          <a:p>
            <a:pPr algn="ctr"/>
            <a:r>
              <a:rPr lang="en-US" sz="1400" dirty="0"/>
              <a:t>Name</a:t>
            </a:r>
          </a:p>
          <a:p>
            <a:pPr algn="ctr"/>
            <a:r>
              <a:rPr lang="en-US" sz="1400" dirty="0"/>
              <a:t>Image</a:t>
            </a:r>
          </a:p>
          <a:p>
            <a:pPr algn="ctr"/>
            <a:r>
              <a:rPr lang="en-US" sz="1400" dirty="0"/>
              <a:t>Env var</a:t>
            </a:r>
          </a:p>
          <a:p>
            <a:pPr algn="ctr"/>
            <a:r>
              <a:rPr lang="en-US" sz="1400" dirty="0"/>
              <a:t>Lifecycle</a:t>
            </a:r>
          </a:p>
          <a:p>
            <a:pPr algn="ctr"/>
            <a:r>
              <a:rPr lang="en-US" sz="1400" dirty="0"/>
              <a:t>Security</a:t>
            </a:r>
          </a:p>
          <a:p>
            <a:pPr algn="ctr"/>
            <a:r>
              <a:rPr lang="en-US" sz="1400" dirty="0"/>
              <a:t>Resources</a:t>
            </a:r>
          </a:p>
          <a:p>
            <a:pPr algn="ctr"/>
            <a:r>
              <a:rPr lang="en-US" sz="1400" dirty="0"/>
              <a:t>Storage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9EBC95-59D4-1545-A9F3-254803E62360}"/>
              </a:ext>
            </a:extLst>
          </p:cNvPr>
          <p:cNvSpPr txBox="1"/>
          <p:nvPr/>
        </p:nvSpPr>
        <p:spPr>
          <a:xfrm>
            <a:off x="8432699" y="3775203"/>
            <a:ext cx="75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42B7DDC-2F02-5F4D-8DC1-0403566F20CB}"/>
              </a:ext>
            </a:extLst>
          </p:cNvPr>
          <p:cNvSpPr/>
          <p:nvPr/>
        </p:nvSpPr>
        <p:spPr>
          <a:xfrm>
            <a:off x="6544988" y="3720085"/>
            <a:ext cx="1491049" cy="213903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Pod Name</a:t>
            </a:r>
          </a:p>
          <a:p>
            <a:pPr algn="ctr"/>
            <a:r>
              <a:rPr lang="en-US" dirty="0"/>
              <a:t>Pod Labels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FCF048-EE0F-014D-A069-B154C281B598}"/>
              </a:ext>
            </a:extLst>
          </p:cNvPr>
          <p:cNvSpPr txBox="1"/>
          <p:nvPr/>
        </p:nvSpPr>
        <p:spPr>
          <a:xfrm>
            <a:off x="6575339" y="3775203"/>
            <a:ext cx="129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Metadata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64FA24-8141-A842-A19C-5AED0C42678B}"/>
              </a:ext>
            </a:extLst>
          </p:cNvPr>
          <p:cNvSpPr txBox="1"/>
          <p:nvPr/>
        </p:nvSpPr>
        <p:spPr>
          <a:xfrm>
            <a:off x="10577621" y="5454029"/>
            <a:ext cx="506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430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BCCB9-23C5-574B-958D-B51EA915D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I define a pod?    YAML is your friend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ECF7B-9C9F-9241-8341-BC99E329E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8649" y="1827146"/>
            <a:ext cx="1832919" cy="2114659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apiVersion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kind</a:t>
            </a:r>
          </a:p>
          <a:p>
            <a:pPr marL="0" indent="0">
              <a:buNone/>
            </a:pPr>
            <a:r>
              <a:rPr lang="en-US" dirty="0"/>
              <a:t>metadata</a:t>
            </a:r>
          </a:p>
          <a:p>
            <a:pPr marL="0" indent="0">
              <a:buNone/>
            </a:pPr>
            <a:r>
              <a:rPr lang="en-US" dirty="0"/>
              <a:t>spec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A6A4E96-81B6-E54D-962F-A5AFEF7EB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4"/>
            <a:ext cx="4143028" cy="4351337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BF2302D5-9AF3-F84E-A484-A841464E0DB0}"/>
              </a:ext>
            </a:extLst>
          </p:cNvPr>
          <p:cNvSpPr/>
          <p:nvPr/>
        </p:nvSpPr>
        <p:spPr>
          <a:xfrm>
            <a:off x="6981568" y="1825624"/>
            <a:ext cx="308919" cy="19184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A3C386-49ED-5942-9D4E-70ECB298047E}"/>
              </a:ext>
            </a:extLst>
          </p:cNvPr>
          <p:cNvSpPr txBox="1"/>
          <p:nvPr/>
        </p:nvSpPr>
        <p:spPr>
          <a:xfrm>
            <a:off x="7529584" y="2600194"/>
            <a:ext cx="256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the required elements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193C4E-DAC3-0248-980F-E6CBE7FADD28}"/>
              </a:ext>
            </a:extLst>
          </p:cNvPr>
          <p:cNvSpPr txBox="1"/>
          <p:nvPr/>
        </p:nvSpPr>
        <p:spPr>
          <a:xfrm>
            <a:off x="5317435" y="4293704"/>
            <a:ext cx="5595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 how indentation indicates parent/child relationships</a:t>
            </a:r>
          </a:p>
          <a:p>
            <a:r>
              <a:rPr lang="en-US" dirty="0"/>
              <a:t>The number of spaces don’t matter, just be consistent</a:t>
            </a:r>
          </a:p>
          <a:p>
            <a:r>
              <a:rPr lang="en-US" dirty="0"/>
              <a:t>The “-” indicates that this item is part of an array</a:t>
            </a:r>
          </a:p>
        </p:txBody>
      </p:sp>
    </p:spTree>
    <p:extLst>
      <p:ext uri="{BB962C8B-B14F-4D97-AF65-F5344CB8AC3E}">
        <p14:creationId xmlns:p14="http://schemas.microsoft.com/office/powerpoint/2010/main" val="100769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4AE38-C744-D943-A42E-05B73BB98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can be configured in a pod?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2BEF14D-D38C-0D46-9DF2-4A384AC1F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801" y="1690688"/>
            <a:ext cx="2641600" cy="3937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AB2B89-C7A7-A042-8333-2D56A2AB33D8}"/>
              </a:ext>
            </a:extLst>
          </p:cNvPr>
          <p:cNvSpPr txBox="1"/>
          <p:nvPr/>
        </p:nvSpPr>
        <p:spPr>
          <a:xfrm>
            <a:off x="5486400" y="2533135"/>
            <a:ext cx="312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more properties to this file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E75BD7-5319-2F4A-9247-6AF46C0504B7}"/>
              </a:ext>
            </a:extLst>
          </p:cNvPr>
          <p:cNvSpPr txBox="1"/>
          <p:nvPr/>
        </p:nvSpPr>
        <p:spPr>
          <a:xfrm>
            <a:off x="4473147" y="3105189"/>
            <a:ext cx="7026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where we can explain namespaces, resources, liveness probes, security, volumes</a:t>
            </a:r>
          </a:p>
        </p:txBody>
      </p:sp>
    </p:spTree>
    <p:extLst>
      <p:ext uri="{BB962C8B-B14F-4D97-AF65-F5344CB8AC3E}">
        <p14:creationId xmlns:p14="http://schemas.microsoft.com/office/powerpoint/2010/main" val="2904713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F6D8-A74E-2843-9615-27FA9FC56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create pods?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47869-B710-3445-B1A4-295C8AACB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9236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can define an individual pod if you want to, but defining a Deployment is usually better 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DCD9C42-74D3-FC40-94F4-57C33C172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18" y="3724189"/>
            <a:ext cx="2273300" cy="2387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F324E-6CC4-EB4B-A7CC-8F1BDCF6F14A}"/>
              </a:ext>
            </a:extLst>
          </p:cNvPr>
          <p:cNvSpPr txBox="1"/>
          <p:nvPr/>
        </p:nvSpPr>
        <p:spPr>
          <a:xfrm>
            <a:off x="3675329" y="3724189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kind: POD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12BEF63-6B0A-E042-9BF8-CD383F4EF22A}"/>
              </a:ext>
            </a:extLst>
          </p:cNvPr>
          <p:cNvCxnSpPr/>
          <p:nvPr/>
        </p:nvCxnSpPr>
        <p:spPr>
          <a:xfrm flipH="1">
            <a:off x="3205772" y="3951476"/>
            <a:ext cx="4695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34CB37C6-42EF-A740-89F6-70127C839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818" y="2529923"/>
            <a:ext cx="2247900" cy="4102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DA081E8-E51D-D843-9B1D-516665E383C1}"/>
              </a:ext>
            </a:extLst>
          </p:cNvPr>
          <p:cNvSpPr txBox="1"/>
          <p:nvPr/>
        </p:nvSpPr>
        <p:spPr>
          <a:xfrm>
            <a:off x="4379620" y="2949145"/>
            <a:ext cx="1854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kind: Deployment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13669F-E4D1-5C44-9F21-ABA7FA32F895}"/>
              </a:ext>
            </a:extLst>
          </p:cNvPr>
          <p:cNvCxnSpPr>
            <a:cxnSpLocks/>
          </p:cNvCxnSpPr>
          <p:nvPr/>
        </p:nvCxnSpPr>
        <p:spPr>
          <a:xfrm flipV="1">
            <a:off x="6306224" y="2842591"/>
            <a:ext cx="541837" cy="2912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117DE8D-BEB1-C34E-A65F-BEC416EC15B3}"/>
              </a:ext>
            </a:extLst>
          </p:cNvPr>
          <p:cNvSpPr txBox="1"/>
          <p:nvPr/>
        </p:nvSpPr>
        <p:spPr>
          <a:xfrm>
            <a:off x="10122437" y="3766810"/>
            <a:ext cx="1192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Interesting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6781887-F1E9-8949-A985-1FE6F0010271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9301773" y="3951476"/>
            <a:ext cx="820664" cy="8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8D96FEE-F1E7-FC43-B6E6-80E8118701E1}"/>
              </a:ext>
            </a:extLst>
          </p:cNvPr>
          <p:cNvCxnSpPr>
            <a:cxnSpLocks/>
          </p:cNvCxnSpPr>
          <p:nvPr/>
        </p:nvCxnSpPr>
        <p:spPr>
          <a:xfrm flipH="1">
            <a:off x="9301772" y="4093521"/>
            <a:ext cx="820665" cy="50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0535A24-94BF-564B-9B79-562DFD9996C6}"/>
              </a:ext>
            </a:extLst>
          </p:cNvPr>
          <p:cNvCxnSpPr>
            <a:cxnSpLocks/>
          </p:cNvCxnSpPr>
          <p:nvPr/>
        </p:nvCxnSpPr>
        <p:spPr>
          <a:xfrm flipH="1">
            <a:off x="9301772" y="4224130"/>
            <a:ext cx="1144254" cy="579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782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EDD4E1-2920-A240-90D6-3C3554B74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147" y="280728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When I create a deployment, I get pods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D602B9C6-1861-EF4F-9DCF-CDCFE18E7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4852"/>
            <a:ext cx="10512547" cy="33114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63B1509-EE71-FC49-A479-A50C98455F8A}"/>
              </a:ext>
            </a:extLst>
          </p:cNvPr>
          <p:cNvSpPr/>
          <p:nvPr/>
        </p:nvSpPr>
        <p:spPr>
          <a:xfrm rot="21201104">
            <a:off x="57211" y="1229022"/>
            <a:ext cx="36513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What’s this?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9046A56-861E-2C4C-AFC9-1A971CCDFB89}"/>
              </a:ext>
            </a:extLst>
          </p:cNvPr>
          <p:cNvCxnSpPr>
            <a:cxnSpLocks/>
          </p:cNvCxnSpPr>
          <p:nvPr/>
        </p:nvCxnSpPr>
        <p:spPr>
          <a:xfrm>
            <a:off x="2117035" y="2152353"/>
            <a:ext cx="1669861" cy="2220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A5E6A4-B6E9-7542-AD82-06C24F93BD11}"/>
              </a:ext>
            </a:extLst>
          </p:cNvPr>
          <p:cNvCxnSpPr>
            <a:cxnSpLocks/>
          </p:cNvCxnSpPr>
          <p:nvPr/>
        </p:nvCxnSpPr>
        <p:spPr>
          <a:xfrm>
            <a:off x="2266122" y="2067339"/>
            <a:ext cx="2633869" cy="347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564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C75A1-740B-A543-9E7A-B5D2D548E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Deployment?</a:t>
            </a:r>
          </a:p>
        </p:txBody>
      </p:sp>
      <p:pic>
        <p:nvPicPr>
          <p:cNvPr id="5" name="Graphic 4" descr="Factory outline">
            <a:extLst>
              <a:ext uri="{FF2B5EF4-FFF2-40B4-BE49-F238E27FC236}">
                <a16:creationId xmlns:a16="http://schemas.microsoft.com/office/drawing/2014/main" id="{6E01635B-6574-5547-8221-1B1B1F82D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76864" y="1690687"/>
            <a:ext cx="1960605" cy="19606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DB1E55-A238-8F40-8587-2FD96201EE22}"/>
              </a:ext>
            </a:extLst>
          </p:cNvPr>
          <p:cNvSpPr txBox="1"/>
          <p:nvPr/>
        </p:nvSpPr>
        <p:spPr>
          <a:xfrm>
            <a:off x="1235676" y="3830595"/>
            <a:ext cx="2081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Deployment Factory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64DC5C-B985-D743-81B2-F5F6C82FF7FA}"/>
              </a:ext>
            </a:extLst>
          </p:cNvPr>
          <p:cNvCxnSpPr/>
          <p:nvPr/>
        </p:nvCxnSpPr>
        <p:spPr>
          <a:xfrm>
            <a:off x="3595816" y="2977978"/>
            <a:ext cx="9391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 descr="Group of people outline">
            <a:extLst>
              <a:ext uri="{FF2B5EF4-FFF2-40B4-BE49-F238E27FC236}">
                <a16:creationId xmlns:a16="http://schemas.microsoft.com/office/drawing/2014/main" id="{605C0A6F-73F4-A044-8802-88C1BE5233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50260" y="251460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5655EFD-8041-2B42-9273-B89DF311E01C}"/>
              </a:ext>
            </a:extLst>
          </p:cNvPr>
          <p:cNvSpPr txBox="1"/>
          <p:nvPr/>
        </p:nvSpPr>
        <p:spPr>
          <a:xfrm>
            <a:off x="4504955" y="3829225"/>
            <a:ext cx="120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Replica Set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8C2E48-CC18-6649-A499-979F4275082B}"/>
              </a:ext>
            </a:extLst>
          </p:cNvPr>
          <p:cNvCxnSpPr>
            <a:cxnSpLocks/>
          </p:cNvCxnSpPr>
          <p:nvPr/>
        </p:nvCxnSpPr>
        <p:spPr>
          <a:xfrm flipV="1">
            <a:off x="5960075" y="2147887"/>
            <a:ext cx="1186249" cy="823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phic 13" descr="Man outline">
            <a:extLst>
              <a:ext uri="{FF2B5EF4-FFF2-40B4-BE49-F238E27FC236}">
                <a16:creationId xmlns:a16="http://schemas.microsoft.com/office/drawing/2014/main" id="{00C60270-FF33-614D-9D69-3C6CEBA400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46324" y="1600200"/>
            <a:ext cx="914400" cy="914400"/>
          </a:xfrm>
          <a:prstGeom prst="rect">
            <a:avLst/>
          </a:prstGeom>
        </p:spPr>
      </p:pic>
      <p:pic>
        <p:nvPicPr>
          <p:cNvPr id="15" name="Graphic 14" descr="Man outline">
            <a:extLst>
              <a:ext uri="{FF2B5EF4-FFF2-40B4-BE49-F238E27FC236}">
                <a16:creationId xmlns:a16="http://schemas.microsoft.com/office/drawing/2014/main" id="{8B4436D1-2D10-B44A-B355-C7451B6EDC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17924" y="1690687"/>
            <a:ext cx="914400" cy="914400"/>
          </a:xfrm>
          <a:prstGeom prst="rect">
            <a:avLst/>
          </a:prstGeom>
        </p:spPr>
      </p:pic>
      <p:pic>
        <p:nvPicPr>
          <p:cNvPr id="16" name="Graphic 15" descr="Man outline">
            <a:extLst>
              <a:ext uri="{FF2B5EF4-FFF2-40B4-BE49-F238E27FC236}">
                <a16:creationId xmlns:a16="http://schemas.microsoft.com/office/drawing/2014/main" id="{5111E451-F47E-E945-9B56-41274B25C0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60724" y="2576512"/>
            <a:ext cx="914400" cy="914400"/>
          </a:xfrm>
          <a:prstGeom prst="rect">
            <a:avLst/>
          </a:prstGeom>
        </p:spPr>
      </p:pic>
      <p:pic>
        <p:nvPicPr>
          <p:cNvPr id="17" name="Graphic 16" descr="Man outline">
            <a:extLst>
              <a:ext uri="{FF2B5EF4-FFF2-40B4-BE49-F238E27FC236}">
                <a16:creationId xmlns:a16="http://schemas.microsoft.com/office/drawing/2014/main" id="{C3EBA6CF-94DA-A949-9704-78156BD94A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98724" y="3277979"/>
            <a:ext cx="914400" cy="91440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B781700-E12B-7D45-A352-A12EC821AA0B}"/>
              </a:ext>
            </a:extLst>
          </p:cNvPr>
          <p:cNvCxnSpPr>
            <a:cxnSpLocks/>
          </p:cNvCxnSpPr>
          <p:nvPr/>
        </p:nvCxnSpPr>
        <p:spPr>
          <a:xfrm flipV="1">
            <a:off x="6112475" y="2392155"/>
            <a:ext cx="2498125" cy="732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86243EB-6149-8D42-88B7-F109DD898A1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5932273" y="3033712"/>
            <a:ext cx="2128451" cy="350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EB0FF90-A4E7-B541-B2F3-A9574B2DD81E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5936392" y="3620692"/>
            <a:ext cx="1362332" cy="1144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FE30B43-938E-A74D-A0FA-76DC7372F6E1}"/>
              </a:ext>
            </a:extLst>
          </p:cNvPr>
          <p:cNvSpPr txBox="1"/>
          <p:nvPr/>
        </p:nvSpPr>
        <p:spPr>
          <a:xfrm>
            <a:off x="7361537" y="4413492"/>
            <a:ext cx="335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Pods controlled by the Replica Set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2633A8-2966-484B-B11C-2435A94D736B}"/>
              </a:ext>
            </a:extLst>
          </p:cNvPr>
          <p:cNvSpPr txBox="1"/>
          <p:nvPr/>
        </p:nvSpPr>
        <p:spPr>
          <a:xfrm>
            <a:off x="783020" y="5811652"/>
            <a:ext cx="9941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deployment factory will create a new </a:t>
            </a:r>
            <a:r>
              <a:rPr lang="en-US" dirty="0" err="1"/>
              <a:t>replicaset</a:t>
            </a:r>
            <a:r>
              <a:rPr lang="en-US" dirty="0"/>
              <a:t> is if the number of requested pods goes up or down</a:t>
            </a:r>
          </a:p>
          <a:p>
            <a:r>
              <a:rPr lang="en-US" dirty="0"/>
              <a:t>A new pod is created by the </a:t>
            </a:r>
            <a:r>
              <a:rPr lang="en-US" dirty="0" err="1"/>
              <a:t>replicaset</a:t>
            </a:r>
            <a:r>
              <a:rPr lang="en-US" dirty="0"/>
              <a:t> if the number requested &lt;&gt; number of active pods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F91B98-FCD2-3D4C-A04E-3B0DC0AEF0CA}"/>
              </a:ext>
            </a:extLst>
          </p:cNvPr>
          <p:cNvSpPr txBox="1"/>
          <p:nvPr/>
        </p:nvSpPr>
        <p:spPr>
          <a:xfrm>
            <a:off x="394612" y="4887098"/>
            <a:ext cx="426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Pod spec is defined in the deployment </a:t>
            </a:r>
            <a:r>
              <a:rPr lang="en-US" dirty="0" err="1"/>
              <a:t>yaml</a:t>
            </a:r>
            <a:endParaRPr lang="en-US" dirty="0"/>
          </a:p>
        </p:txBody>
      </p:sp>
      <p:sp>
        <p:nvSpPr>
          <p:cNvPr id="33" name="Curved Up Arrow 32">
            <a:extLst>
              <a:ext uri="{FF2B5EF4-FFF2-40B4-BE49-F238E27FC236}">
                <a16:creationId xmlns:a16="http://schemas.microsoft.com/office/drawing/2014/main" id="{81B46A0D-7943-AD4E-A8A7-34AFA214363C}"/>
              </a:ext>
            </a:extLst>
          </p:cNvPr>
          <p:cNvSpPr/>
          <p:nvPr/>
        </p:nvSpPr>
        <p:spPr>
          <a:xfrm>
            <a:off x="2125362" y="4192379"/>
            <a:ext cx="5412259" cy="73152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5" name="Graphic 34" descr="Close outline">
            <a:extLst>
              <a:ext uri="{FF2B5EF4-FFF2-40B4-BE49-F238E27FC236}">
                <a16:creationId xmlns:a16="http://schemas.microsoft.com/office/drawing/2014/main" id="{E599C665-CF06-5643-AC81-026F759EF03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517924" y="1662111"/>
            <a:ext cx="914400" cy="9144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81EEB2B-11AE-4A49-93E9-9CDBB02FD878}"/>
              </a:ext>
            </a:extLst>
          </p:cNvPr>
          <p:cNvSpPr txBox="1"/>
          <p:nvPr/>
        </p:nvSpPr>
        <p:spPr>
          <a:xfrm>
            <a:off x="9432325" y="1445740"/>
            <a:ext cx="2360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a pod crashes or gets deleted, the RS will create a new pod to replace it</a:t>
            </a:r>
          </a:p>
        </p:txBody>
      </p:sp>
      <p:pic>
        <p:nvPicPr>
          <p:cNvPr id="40" name="Graphic 39" descr="Badge Follow outline">
            <a:extLst>
              <a:ext uri="{FF2B5EF4-FFF2-40B4-BE49-F238E27FC236}">
                <a16:creationId xmlns:a16="http://schemas.microsoft.com/office/drawing/2014/main" id="{D02F9932-9889-ED41-9DCC-B2D8408410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15236" y="3051440"/>
            <a:ext cx="453076" cy="453076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F777C53-58B6-6E4E-9435-65AA25AC1CC7}"/>
              </a:ext>
            </a:extLst>
          </p:cNvPr>
          <p:cNvCxnSpPr>
            <a:cxnSpLocks/>
          </p:cNvCxnSpPr>
          <p:nvPr/>
        </p:nvCxnSpPr>
        <p:spPr>
          <a:xfrm flipH="1">
            <a:off x="9094573" y="2690939"/>
            <a:ext cx="528251" cy="342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674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1987</TotalTime>
  <Words>671</Words>
  <Application>Microsoft Macintosh PowerPoint</Application>
  <PresentationFormat>Widescreen</PresentationFormat>
  <Paragraphs>133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Kubernetes Demystified</vt:lpstr>
      <vt:lpstr>What is Kubernetes?</vt:lpstr>
      <vt:lpstr>What is a cluster?</vt:lpstr>
      <vt:lpstr>What’s a pod?</vt:lpstr>
      <vt:lpstr>How can I define a pod?    YAML is your friend</vt:lpstr>
      <vt:lpstr>What else can be configured in a pod?</vt:lpstr>
      <vt:lpstr>How do I create pods?</vt:lpstr>
      <vt:lpstr>When I create a deployment, I get pods</vt:lpstr>
      <vt:lpstr>What’s a Deployment?</vt:lpstr>
      <vt:lpstr>Wait a minute…</vt:lpstr>
      <vt:lpstr>Services to the rescue!</vt:lpstr>
      <vt:lpstr>How do I get info about my cluster?</vt:lpstr>
      <vt:lpstr>kubectl is your friend</vt:lpstr>
      <vt:lpstr>kubectl describe</vt:lpstr>
      <vt:lpstr>What types of  resources exist?</vt:lpstr>
      <vt:lpstr>Common pod design patterns - 1</vt:lpstr>
      <vt:lpstr>Common pod design patterns - 2</vt:lpstr>
      <vt:lpstr>Common pod design patterns - 3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 Demystified</dc:title>
  <dc:creator>Dewberry, Jim (ATL)</dc:creator>
  <cp:lastModifiedBy>Dewberry, Jim (ATL)</cp:lastModifiedBy>
  <cp:revision>23</cp:revision>
  <dcterms:created xsi:type="dcterms:W3CDTF">2021-03-02T14:42:00Z</dcterms:created>
  <dcterms:modified xsi:type="dcterms:W3CDTF">2021-03-03T23:49:03Z</dcterms:modified>
</cp:coreProperties>
</file>

<file path=docProps/thumbnail.jpeg>
</file>